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Shape 102"/>
          <p:cNvSpPr/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Shape 70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Shape 90"/>
          <p:cNvSpPr/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Project Structure</a:t>
            </a:r>
          </a:p>
        </p:txBody>
      </p:sp>
      <p:sp>
        <p:nvSpPr>
          <p:cNvPr id="128" name="Shape 12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style.css</a:t>
            </a:r>
          </a:p>
        </p:txBody>
      </p:sp>
      <p:sp>
        <p:nvSpPr>
          <p:cNvPr id="185" name="Shape 185"/>
          <p:cNvSpPr/>
          <p:nvPr>
            <p:ph type="body" sz="half" idx="1"/>
          </p:nvPr>
        </p:nvSpPr>
        <p:spPr>
          <a:xfrm>
            <a:off x="863600" y="2057400"/>
            <a:ext cx="6852692" cy="6667500"/>
          </a:xfrm>
          <a:prstGeom prst="rect">
            <a:avLst/>
          </a:prstGeom>
        </p:spPr>
        <p:txBody>
          <a:bodyPr/>
          <a:lstStyle/>
          <a:p>
            <a:pPr/>
            <a:r>
              <a:t>The main stylesheet for your site</a:t>
            </a:r>
          </a:p>
          <a:p>
            <a:pPr/>
            <a:r>
              <a:t>You may have additional stylesheets in certain circumstances</a:t>
            </a:r>
          </a:p>
        </p:txBody>
      </p:sp>
      <p:pic>
        <p:nvPicPr>
          <p:cNvPr id="186" name="Screen Shot 2015-11-21 at 12.08.01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17539" y="342900"/>
            <a:ext cx="2998560" cy="8079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 Shot 2015-11-21 at 11.37.43 a.m..png"/>
          <p:cNvPicPr>
            <a:picLocks noChangeAspect="1"/>
          </p:cNvPicPr>
          <p:nvPr/>
        </p:nvPicPr>
        <p:blipFill>
          <a:blip r:embed="rId3">
            <a:extLst/>
          </a:blip>
          <a:srcRect l="0" t="94216" r="0" b="0"/>
          <a:stretch>
            <a:fillRect/>
          </a:stretch>
        </p:blipFill>
        <p:spPr>
          <a:xfrm>
            <a:off x="8006768" y="8783786"/>
            <a:ext cx="4470784" cy="385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Compiling pages</a:t>
            </a:r>
          </a:p>
        </p:txBody>
      </p:sp>
      <p:sp>
        <p:nvSpPr>
          <p:cNvPr id="190" name="Shape 190"/>
          <p:cNvSpPr/>
          <p:nvPr>
            <p:ph type="body" sz="half" idx="1"/>
          </p:nvPr>
        </p:nvSpPr>
        <p:spPr>
          <a:xfrm>
            <a:off x="444500" y="2222500"/>
            <a:ext cx="6304360" cy="6680201"/>
          </a:xfrm>
          <a:prstGeom prst="rect">
            <a:avLst/>
          </a:prstGeom>
        </p:spPr>
        <p:txBody>
          <a:bodyPr/>
          <a:lstStyle/>
          <a:p>
            <a:pPr marL="443484" indent="-443484" defTabSz="566674">
              <a:spcBef>
                <a:spcPts val="4000"/>
              </a:spcBef>
              <a:defRPr sz="3492"/>
            </a:pPr>
            <a:r>
              <a:t>“harp compile” command will generate a ‘build’ of the web site in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www </a:t>
            </a:r>
            <a:r>
              <a:t>folder, replacing all templates with a generated static version of the site</a:t>
            </a:r>
          </a:p>
          <a:p>
            <a:pPr marL="443484" indent="-443484" defTabSz="566674">
              <a:spcBef>
                <a:spcPts val="4000"/>
              </a:spcBef>
              <a:defRPr sz="3492"/>
            </a:pPr>
            <a:r>
              <a:t>Useful for deployment…</a:t>
            </a:r>
          </a:p>
          <a:p>
            <a:pPr marL="443484" indent="-443484" defTabSz="566674">
              <a:spcBef>
                <a:spcPts val="4000"/>
              </a:spcBef>
              <a:defRPr sz="3492"/>
            </a:pPr>
            <a:r>
              <a:t>.. although not necessary for surge, as the surge service includes an ejs template engine</a:t>
            </a:r>
          </a:p>
        </p:txBody>
      </p:sp>
      <p:pic>
        <p:nvPicPr>
          <p:cNvPr id="191" name="Screen Shot 2015-11-21 at 12.18.16 p.m..png"/>
          <p:cNvPicPr>
            <a:picLocks noChangeAspect="1"/>
          </p:cNvPicPr>
          <p:nvPr/>
        </p:nvPicPr>
        <p:blipFill>
          <a:blip r:embed="rId2">
            <a:extLst/>
          </a:blip>
          <a:srcRect l="0" t="0" r="69935" b="0"/>
          <a:stretch>
            <a:fillRect/>
          </a:stretch>
        </p:blipFill>
        <p:spPr>
          <a:xfrm>
            <a:off x="6234484" y="4759897"/>
            <a:ext cx="2487638" cy="737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 Shot 2015-11-21 at 12.18.28 p.m.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60012" y="1439564"/>
            <a:ext cx="3626309" cy="737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7895976" y="559975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31" name="Shape 131"/>
          <p:cNvSpPr/>
          <p:nvPr>
            <p:ph type="body" sz="half" idx="1"/>
          </p:nvPr>
        </p:nvSpPr>
        <p:spPr>
          <a:xfrm>
            <a:off x="571500" y="2222500"/>
            <a:ext cx="6459736" cy="6667500"/>
          </a:xfrm>
          <a:prstGeom prst="rect">
            <a:avLst/>
          </a:prstGeom>
        </p:spPr>
        <p:txBody>
          <a:bodyPr/>
          <a:lstStyle/>
          <a:p>
            <a:pPr/>
            <a:r>
              <a:t>Maintaining a coherent and consistent structure significantly simplifies the management and evolution of the web project</a:t>
            </a:r>
          </a:p>
          <a:p>
            <a:pPr/>
            <a:r>
              <a:t>Every type of file having its place simplifies decision making and keeps the project from becoming chaotic and error prone</a:t>
            </a:r>
          </a:p>
        </p:txBody>
      </p:sp>
      <p:pic>
        <p:nvPicPr>
          <p:cNvPr id="132" name="Screen Shot 2015-11-21 at 11.37.43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2768" y="2222500"/>
            <a:ext cx="4470784" cy="666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Structure</a:t>
            </a:r>
          </a:p>
        </p:txBody>
      </p:sp>
      <p:sp>
        <p:nvSpPr>
          <p:cNvPr id="135" name="Shape 135"/>
          <p:cNvSpPr/>
          <p:nvPr>
            <p:ph type="body" sz="half" idx="1"/>
          </p:nvPr>
        </p:nvSpPr>
        <p:spPr>
          <a:xfrm>
            <a:off x="762000" y="2311400"/>
            <a:ext cx="6025803" cy="6667500"/>
          </a:xfrm>
          <a:prstGeom prst="rect">
            <a:avLst/>
          </a:prstGeom>
        </p:spPr>
        <p:txBody>
          <a:bodyPr/>
          <a:lstStyle/>
          <a:p>
            <a:pPr marL="425195" indent="-425195" defTabSz="543305">
              <a:spcBef>
                <a:spcPts val="3900"/>
              </a:spcBef>
              <a:defRPr sz="3348"/>
            </a:pPr>
            <a:r>
              <a:t>harp.son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public</a:t>
            </a:r>
          </a:p>
          <a:p>
            <a:pPr lvl="1" marL="850391" indent="-425195" defTabSz="543305">
              <a:spcBef>
                <a:spcPts val="3900"/>
              </a:spcBef>
              <a:defRPr sz="3348"/>
            </a:pPr>
            <a:r>
              <a:t>assets folder</a:t>
            </a:r>
          </a:p>
          <a:p>
            <a:pPr lvl="1" marL="850391" indent="-425195" defTabSz="543305">
              <a:spcBef>
                <a:spcPts val="3900"/>
              </a:spcBef>
              <a:defRPr sz="3348"/>
            </a:pPr>
            <a:r>
              <a:t>includes folder</a:t>
            </a:r>
          </a:p>
          <a:p>
            <a:pPr lvl="1" marL="850391" indent="-425195" defTabSz="543305">
              <a:spcBef>
                <a:spcPts val="3900"/>
              </a:spcBef>
              <a:defRPr sz="3348"/>
            </a:pPr>
            <a:r>
              <a:t>other content folder(s)</a:t>
            </a:r>
          </a:p>
          <a:p>
            <a:pPr lvl="1" marL="850391" indent="-425195" defTabSz="543305">
              <a:spcBef>
                <a:spcPts val="3900"/>
              </a:spcBef>
              <a:defRPr sz="3348"/>
            </a:pPr>
            <a:r>
              <a:t>index.ejs</a:t>
            </a:r>
          </a:p>
          <a:p>
            <a:pPr lvl="1" marL="850391" indent="-425195" defTabSz="543305">
              <a:spcBef>
                <a:spcPts val="3900"/>
              </a:spcBef>
              <a:defRPr sz="3348"/>
            </a:pPr>
            <a:r>
              <a:t>style.css</a:t>
            </a:r>
          </a:p>
        </p:txBody>
      </p:sp>
      <p:pic>
        <p:nvPicPr>
          <p:cNvPr id="136" name="Screen Shot 2015-11-21 at 11.37.43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7168" y="2311400"/>
            <a:ext cx="4470784" cy="666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harp.json</a:t>
            </a:r>
          </a:p>
        </p:txBody>
      </p:sp>
      <p:sp>
        <p:nvSpPr>
          <p:cNvPr id="139" name="Shape 139"/>
          <p:cNvSpPr/>
          <p:nvPr>
            <p:ph type="body" sz="half" idx="1"/>
          </p:nvPr>
        </p:nvSpPr>
        <p:spPr>
          <a:xfrm>
            <a:off x="546100" y="2209928"/>
            <a:ext cx="7098110" cy="6349704"/>
          </a:xfrm>
          <a:prstGeom prst="rect">
            <a:avLst/>
          </a:prstGeom>
        </p:spPr>
        <p:txBody>
          <a:bodyPr/>
          <a:lstStyle/>
          <a:p>
            <a:pPr/>
            <a:r>
              <a:t>Required for Harp server</a:t>
            </a:r>
          </a:p>
          <a:p>
            <a:pPr/>
            <a:r>
              <a:t>Can be use to store information available to the web pages</a:t>
            </a:r>
          </a:p>
          <a:p>
            <a:pPr/>
            <a:r>
              <a:t>We will leave blank for the moment</a:t>
            </a:r>
          </a:p>
        </p:txBody>
      </p:sp>
      <p:pic>
        <p:nvPicPr>
          <p:cNvPr id="140" name="Screen Shot 2015-11-21 at 11.49.59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9556" y="3545333"/>
            <a:ext cx="4345737" cy="2123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 folder</a:t>
            </a:r>
          </a:p>
        </p:txBody>
      </p:sp>
      <p:sp>
        <p:nvSpPr>
          <p:cNvPr id="143" name="Shape 143"/>
          <p:cNvSpPr/>
          <p:nvPr>
            <p:ph type="body" sz="half" idx="1"/>
          </p:nvPr>
        </p:nvSpPr>
        <p:spPr>
          <a:xfrm>
            <a:off x="571500" y="2222500"/>
            <a:ext cx="6301086" cy="6667500"/>
          </a:xfrm>
          <a:prstGeom prst="rect">
            <a:avLst/>
          </a:prstGeom>
        </p:spPr>
        <p:txBody>
          <a:bodyPr/>
          <a:lstStyle/>
          <a:p>
            <a:pPr/>
            <a:r>
              <a:t>All of our project files must be in the public folder.</a:t>
            </a:r>
          </a:p>
          <a:p>
            <a:pPr/>
            <a:r>
              <a:t>If we were building an web application (as opposed to a web site), then other folders would be required in addition to public</a:t>
            </a:r>
          </a:p>
        </p:txBody>
      </p:sp>
      <p:pic>
        <p:nvPicPr>
          <p:cNvPr id="144" name="Screen Shot 2015-11-21 at 11.37.43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7168" y="2311400"/>
            <a:ext cx="4470784" cy="666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5991134" y="3152526"/>
            <a:ext cx="1946461" cy="1"/>
          </a:xfrm>
          <a:prstGeom prst="line">
            <a:avLst/>
          </a:prstGeom>
          <a:ln w="635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 Shot 2015-11-21 at 11.44.01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8625" y="1009650"/>
            <a:ext cx="4330701" cy="740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Screen Shot 2015-11-21 at 12.04.49 p.m.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5507" y="7642473"/>
            <a:ext cx="8204201" cy="132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Assets folder</a:t>
            </a:r>
          </a:p>
        </p:txBody>
      </p:sp>
      <p:sp>
        <p:nvSpPr>
          <p:cNvPr id="150" name="Shape 150"/>
          <p:cNvSpPr/>
          <p:nvPr>
            <p:ph type="body" sz="half" idx="1"/>
          </p:nvPr>
        </p:nvSpPr>
        <p:spPr>
          <a:xfrm>
            <a:off x="571500" y="2222500"/>
            <a:ext cx="6293892" cy="6667500"/>
          </a:xfrm>
          <a:prstGeom prst="rect">
            <a:avLst/>
          </a:prstGeom>
        </p:spPr>
        <p:txBody>
          <a:bodyPr/>
          <a:lstStyle/>
          <a:p>
            <a:pPr/>
            <a:r>
              <a:t>Contains all ‘read only’ files for your project. i.e. files you will not edit or modify</a:t>
            </a:r>
          </a:p>
          <a:p>
            <a:pPr/>
            <a:r>
              <a:t>Typically:</a:t>
            </a:r>
          </a:p>
          <a:p>
            <a:pPr lvl="1"/>
            <a:r>
              <a:t>images</a:t>
            </a:r>
          </a:p>
          <a:p>
            <a:pPr lvl="1"/>
            <a:r>
              <a:t>css libraries</a:t>
            </a:r>
          </a:p>
          <a:p>
            <a:pPr lvl="1"/>
            <a:r>
              <a:t>js libraires</a:t>
            </a:r>
          </a:p>
        </p:txBody>
      </p:sp>
      <p:pic>
        <p:nvPicPr>
          <p:cNvPr id="151" name="Screen Shot 2015-11-21 at 12.04.33 p.m.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98876" y="7636123"/>
            <a:ext cx="2705101" cy="13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77645" y="7559108"/>
            <a:ext cx="2705101" cy="1807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70488" y="5941392"/>
            <a:ext cx="1932608" cy="193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47166" y="5628618"/>
            <a:ext cx="4048234" cy="2277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5-11-21 at 12.06.06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6032" y="6210195"/>
            <a:ext cx="4964493" cy="32018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Includes Folder</a:t>
            </a:r>
          </a:p>
        </p:txBody>
      </p:sp>
      <p:sp>
        <p:nvSpPr>
          <p:cNvPr id="158" name="Shape 158"/>
          <p:cNvSpPr/>
          <p:nvPr>
            <p:ph type="body" sz="half" idx="1"/>
          </p:nvPr>
        </p:nvSpPr>
        <p:spPr>
          <a:xfrm>
            <a:off x="571500" y="2222500"/>
            <a:ext cx="6497936" cy="6667500"/>
          </a:xfrm>
          <a:prstGeom prst="rect">
            <a:avLst/>
          </a:prstGeom>
        </p:spPr>
        <p:txBody>
          <a:bodyPr/>
          <a:lstStyle/>
          <a:p>
            <a:pPr/>
            <a:r>
              <a:t>Reusable ‘fragments’ of pages</a:t>
            </a:r>
          </a:p>
          <a:p>
            <a:pPr/>
            <a:r>
              <a:t>Deliberately given the “_” prefix (explained later)</a:t>
            </a:r>
          </a:p>
          <a:p>
            <a:pPr/>
            <a:r>
              <a:t>These templates can be imported to other pages via the ‘partial’ statement</a:t>
            </a:r>
          </a:p>
        </p:txBody>
      </p:sp>
      <p:pic>
        <p:nvPicPr>
          <p:cNvPr id="159" name="Screen Shot 2015-11-21 at 11.37.43 a.m..png"/>
          <p:cNvPicPr>
            <a:picLocks noChangeAspect="1"/>
          </p:cNvPicPr>
          <p:nvPr/>
        </p:nvPicPr>
        <p:blipFill>
          <a:blip r:embed="rId3">
            <a:extLst/>
          </a:blip>
          <a:srcRect l="0" t="27097" r="0" b="44437"/>
          <a:stretch>
            <a:fillRect/>
          </a:stretch>
        </p:blipFill>
        <p:spPr>
          <a:xfrm>
            <a:off x="7230296" y="2314723"/>
            <a:ext cx="5209156" cy="2211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creen Shot 2015-11-21 at 12.03.20 p.m.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79286" y="5257600"/>
            <a:ext cx="5371754" cy="78361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1" name="Screen Shot 2015-11-21 at 12.03.42 p.m.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67020" y="6779057"/>
            <a:ext cx="5196285" cy="9291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2" name="Screen Shot 2015-11-21 at 12.04.12 p.m.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86755" y="8121641"/>
            <a:ext cx="6726206" cy="30396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15-11-21 at 12.06.41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5657" y="5379511"/>
            <a:ext cx="3417392" cy="34173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Content folders</a:t>
            </a:r>
          </a:p>
        </p:txBody>
      </p:sp>
      <p:sp>
        <p:nvSpPr>
          <p:cNvPr id="166" name="Shape 166"/>
          <p:cNvSpPr/>
          <p:nvPr>
            <p:ph type="body" sz="half" idx="1"/>
          </p:nvPr>
        </p:nvSpPr>
        <p:spPr>
          <a:xfrm>
            <a:off x="571500" y="2222500"/>
            <a:ext cx="7266786" cy="6667500"/>
          </a:xfrm>
          <a:prstGeom prst="rect">
            <a:avLst/>
          </a:prstGeom>
        </p:spPr>
        <p:txBody>
          <a:bodyPr/>
          <a:lstStyle/>
          <a:p>
            <a:pPr marL="384047" indent="-384047" defTabSz="490727">
              <a:spcBef>
                <a:spcPts val="3500"/>
              </a:spcBef>
              <a:defRPr sz="3024"/>
            </a:pPr>
            <a:r>
              <a:t>Groups related parts of your content into folders</a:t>
            </a:r>
          </a:p>
          <a:p>
            <a:pPr marL="384047" indent="-384047" defTabSz="490727">
              <a:spcBef>
                <a:spcPts val="3500"/>
              </a:spcBef>
              <a:defRPr sz="3024"/>
            </a:pPr>
            <a:r>
              <a:t>These can share a common “_layout.ejs”</a:t>
            </a:r>
          </a:p>
          <a:p>
            <a:pPr marL="384047" indent="-384047" defTabSz="490727">
              <a:spcBef>
                <a:spcPts val="3500"/>
              </a:spcBef>
              <a:defRPr sz="3024"/>
            </a:pPr>
            <a:r>
              <a:t>‘strands’ is a name selected for the IoT web site</a:t>
            </a:r>
          </a:p>
          <a:p>
            <a:pPr lvl="1" marL="768095" indent="-384047" defTabSz="490727">
              <a:spcBef>
                <a:spcPts val="3500"/>
              </a:spcBef>
              <a:defRPr sz="3024"/>
            </a:pPr>
            <a:r>
              <a:t>your project should select a different appropriate folder name</a:t>
            </a:r>
          </a:p>
          <a:p>
            <a:pPr lvl="1" marL="768095" indent="-384047" defTabSz="490727">
              <a:spcBef>
                <a:spcPts val="3500"/>
              </a:spcBef>
              <a:defRPr sz="3024"/>
            </a:pPr>
            <a:r>
              <a:t>You may have more than one such folder</a:t>
            </a:r>
          </a:p>
        </p:txBody>
      </p:sp>
      <p:pic>
        <p:nvPicPr>
          <p:cNvPr id="167" name="Screen Shot 2015-11-21 at 11.37.43 a.m..png"/>
          <p:cNvPicPr>
            <a:picLocks noChangeAspect="1"/>
          </p:cNvPicPr>
          <p:nvPr/>
        </p:nvPicPr>
        <p:blipFill>
          <a:blip r:embed="rId3">
            <a:extLst/>
          </a:blip>
          <a:srcRect l="0" t="59160" r="0" b="6573"/>
          <a:stretch>
            <a:fillRect/>
          </a:stretch>
        </p:blipFill>
        <p:spPr>
          <a:xfrm>
            <a:off x="7778168" y="2534840"/>
            <a:ext cx="4470784" cy="22846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Group 172"/>
          <p:cNvGrpSpPr/>
          <p:nvPr/>
        </p:nvGrpSpPr>
        <p:grpSpPr>
          <a:xfrm>
            <a:off x="8221881" y="5779690"/>
            <a:ext cx="4269173" cy="3707337"/>
            <a:chOff x="0" y="0"/>
            <a:chExt cx="4269171" cy="3707335"/>
          </a:xfrm>
        </p:grpSpPr>
        <p:grpSp>
          <p:nvGrpSpPr>
            <p:cNvPr id="170" name="Group 170"/>
            <p:cNvGrpSpPr/>
            <p:nvPr/>
          </p:nvGrpSpPr>
          <p:grpSpPr>
            <a:xfrm>
              <a:off x="0" y="92401"/>
              <a:ext cx="4269172" cy="3357811"/>
              <a:chOff x="0" y="0"/>
              <a:chExt cx="4269171" cy="3357809"/>
            </a:xfrm>
          </p:grpSpPr>
          <p:pic>
            <p:nvPicPr>
              <p:cNvPr id="168" name="Screen Shot 2015-11-01 at 9.50.52 a.m.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4269172" cy="21164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Screen Shot 2015-11-01 at 9.51.00 a.m.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2115310"/>
                <a:ext cx="4269172" cy="1242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71" name="Shape 171"/>
            <p:cNvSpPr/>
            <p:nvPr/>
          </p:nvSpPr>
          <p:spPr>
            <a:xfrm>
              <a:off x="308524" y="0"/>
              <a:ext cx="3652124" cy="3707336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73" name="Screen Shot 2015-11-21 at 12.06.41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28857" y="6296248"/>
            <a:ext cx="3417392" cy="34173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index.ejs</a:t>
            </a:r>
          </a:p>
        </p:txBody>
      </p:sp>
      <p:sp>
        <p:nvSpPr>
          <p:cNvPr id="176" name="Shape 176"/>
          <p:cNvSpPr/>
          <p:nvPr>
            <p:ph type="body" sz="half" idx="1"/>
          </p:nvPr>
        </p:nvSpPr>
        <p:spPr>
          <a:xfrm>
            <a:off x="571500" y="2222500"/>
            <a:ext cx="7069882" cy="6667500"/>
          </a:xfrm>
          <a:prstGeom prst="rect">
            <a:avLst/>
          </a:prstGeom>
        </p:spPr>
        <p:txBody>
          <a:bodyPr/>
          <a:lstStyle/>
          <a:p>
            <a:pPr/>
            <a:r>
              <a:t>The “Home” or “Start” page</a:t>
            </a:r>
          </a:p>
          <a:p>
            <a:pPr/>
            <a:r>
              <a:t>Must be called index.ejs (not home)</a:t>
            </a:r>
          </a:p>
          <a:p>
            <a:pPr/>
            <a:r>
              <a:t>Will be the default page loaded when the site is deployed</a:t>
            </a:r>
          </a:p>
        </p:txBody>
      </p:sp>
      <p:grpSp>
        <p:nvGrpSpPr>
          <p:cNvPr id="181" name="Group 181"/>
          <p:cNvGrpSpPr/>
          <p:nvPr/>
        </p:nvGrpSpPr>
        <p:grpSpPr>
          <a:xfrm>
            <a:off x="8254888" y="2349500"/>
            <a:ext cx="3878177" cy="4826001"/>
            <a:chOff x="0" y="0"/>
            <a:chExt cx="3878176" cy="4826000"/>
          </a:xfrm>
        </p:grpSpPr>
        <p:grpSp>
          <p:nvGrpSpPr>
            <p:cNvPr id="179" name="Group 179"/>
            <p:cNvGrpSpPr/>
            <p:nvPr/>
          </p:nvGrpSpPr>
          <p:grpSpPr>
            <a:xfrm>
              <a:off x="10601" y="25187"/>
              <a:ext cx="3668510" cy="4800814"/>
              <a:chOff x="0" y="0"/>
              <a:chExt cx="3668509" cy="4800812"/>
            </a:xfrm>
          </p:grpSpPr>
          <p:pic>
            <p:nvPicPr>
              <p:cNvPr id="177" name="Screen Shot 2015-11-01 at 9.43.31 a.m.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661849" cy="18951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8" name="Screen Shot 2015-11-01 at 9.43.42 a.m.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660" y="1868515"/>
                <a:ext cx="3661850" cy="2932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80" name="Shape 180"/>
            <p:cNvSpPr/>
            <p:nvPr/>
          </p:nvSpPr>
          <p:spPr>
            <a:xfrm>
              <a:off x="0" y="0"/>
              <a:ext cx="3878177" cy="4794473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82" name="Screen Shot 2015-11-21 at 11.37.43 a.m..png"/>
          <p:cNvPicPr>
            <a:picLocks noChangeAspect="1"/>
          </p:cNvPicPr>
          <p:nvPr/>
        </p:nvPicPr>
        <p:blipFill>
          <a:blip r:embed="rId4">
            <a:extLst/>
          </a:blip>
          <a:srcRect l="0" t="54031" r="0" b="39895"/>
          <a:stretch>
            <a:fillRect/>
          </a:stretch>
        </p:blipFill>
        <p:spPr>
          <a:xfrm>
            <a:off x="7958577" y="7797800"/>
            <a:ext cx="4470784" cy="404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